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8" r:id="rId4"/>
    <p:sldId id="287" r:id="rId5"/>
    <p:sldId id="270" r:id="rId6"/>
    <p:sldId id="271" r:id="rId7"/>
    <p:sldId id="269" r:id="rId8"/>
    <p:sldId id="284" r:id="rId9"/>
    <p:sldId id="272" r:id="rId10"/>
    <p:sldId id="273" r:id="rId11"/>
    <p:sldId id="294" r:id="rId12"/>
    <p:sldId id="275" r:id="rId13"/>
    <p:sldId id="274" r:id="rId14"/>
    <p:sldId id="279" r:id="rId15"/>
    <p:sldId id="276" r:id="rId16"/>
    <p:sldId id="280" r:id="rId17"/>
    <p:sldId id="288" r:id="rId18"/>
    <p:sldId id="278" r:id="rId19"/>
    <p:sldId id="281" r:id="rId20"/>
    <p:sldId id="295" r:id="rId21"/>
    <p:sldId id="282" r:id="rId22"/>
    <p:sldId id="283" r:id="rId23"/>
    <p:sldId id="289" r:id="rId24"/>
    <p:sldId id="285" r:id="rId25"/>
    <p:sldId id="286" r:id="rId26"/>
    <p:sldId id="290" r:id="rId27"/>
    <p:sldId id="291" r:id="rId28"/>
    <p:sldId id="292" r:id="rId29"/>
    <p:sldId id="293" r:id="rId30"/>
    <p:sldId id="267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e1wWgYMlsTmwPP8JtiEZSoLZ/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9EECCA-3B2E-439E-A9FE-AE0BB2C482AD}">
  <a:tblStyle styleId="{B49EECCA-3B2E-439E-A9FE-AE0BB2C482A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DCFB6FB-F959-0D35-FBB3-26170CAC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3FF06F1-0A50-5AF6-C9F5-532FCFFDBB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8E4BACE4-D533-FE66-78D2-106115423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D1BF08A-FB42-91B0-3EA9-F55579E9B5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065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7FCDC571-4763-4E63-C273-4E80D772A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3B8592E-BE3E-E586-357B-6A6E7F0CFE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97DF7ED7-1D1D-DAFA-D999-19ABD0DC48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F692EAE-B90D-5612-94F7-0A37B68602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021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8DAC09D-F908-BC83-8B3C-AB49F72C7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CDEF2CE-97E5-5FBB-916A-F74851375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1E24A31-1059-78EB-C619-AA2E3EAE7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2AE7FC0-95C8-9215-7809-193624F5BB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06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F8A79DB-8EC6-1831-CC90-73E52EB5A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07491C4E-A89C-10D3-3057-B8C61E20B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EB4A7F91-DB75-24FC-B424-F20FC9184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022A763-740C-410E-0FBA-0882C78297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951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D684419-A275-AB03-9013-31B35F15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7306C05-304F-85B6-D292-033B2542A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ED04DE1B-A2FA-020C-30CF-038D87D88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A109418-1B24-0937-C0EF-D6836AB99F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027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20F702A-AF3C-EF0A-D634-0D5F15418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25781F3-352B-658A-6FCD-722E86395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6BB92688-817E-B33F-E248-A007E19C2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7C02DF39-CACF-211F-06AC-55C3DF1D84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351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68BF673-3F34-7BF2-DF41-A6DD95AC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FC5B855-C676-67C2-BEE2-3AAE30CC0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B11E6CD0-10DB-3166-11FA-7BAA874D9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75D18DE-925C-D06F-8D6A-8C21A62DFB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483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04492FF-0900-7916-3319-02B2DDA7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3FCB78F3-532D-811E-3CF2-A756EC146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C29FE57B-A2A5-4C70-AD32-318862139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6FAD7375-0E86-70A5-695B-4B86A091E2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496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1A14C2A-1179-F839-056B-9B9140C84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D8E9C9B-F389-44D0-B866-A40BD42A5D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497E53F2-8823-0D54-C9A7-BA1F069C2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6DA86C17-1C93-1F4A-2F90-EC53A47B9C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45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83C39D07-CFEF-B765-3423-0092F0D17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34A4D830-5F86-6C8F-F169-0A0121EC71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AA7CC200-17C1-2732-2A23-DF521445F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BF78046-50E4-6F1C-EED9-01E3447568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01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0A2A4CE-318D-1AF3-1FF7-94790EE9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9AAA0009-82CD-1562-446E-7A87EC391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33FCC2E3-39A4-58A6-7739-E3396BBC7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022C603-56A9-5CBE-5DC6-A79C9606E5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806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0918C47-3315-9206-CDB7-740108DD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538A84BA-CBC2-5431-136C-C22EC10B3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DD7385D9-FD1B-DD9B-8FC6-ECA16E19E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AEB207E-B5FE-B8E5-2664-78B3D6FBF9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9112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042DBA5-7832-D497-7021-116313F3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8BF7069D-51E3-195D-1DFB-57A326B3AE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0D82CB40-4386-5071-CC0D-F027B700E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C6996DC-EFC7-3A7A-E548-88F3C75EEC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96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8CF0EB1-58A4-A623-5FC4-A03F3FF3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439A0BE-4073-3E8D-C401-0206C2073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234D0F9F-F845-013C-8C7E-B6615490B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8A32E42-169D-5ACB-6D2C-968CA3EE2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3830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8CF0EB1-58A4-A623-5FC4-A03F3FF3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439A0BE-4073-3E8D-C401-0206C2073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234D0F9F-F845-013C-8C7E-B6615490B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8A32E42-169D-5ACB-6D2C-968CA3EE2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419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8CF0EB1-58A4-A623-5FC4-A03F3FF3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439A0BE-4073-3E8D-C401-0206C2073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234D0F9F-F845-013C-8C7E-B6615490B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8A32E42-169D-5ACB-6D2C-968CA3EE2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9624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8CF0EB1-58A4-A623-5FC4-A03F3FF3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F439A0BE-4073-3E8D-C401-0206C20736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234D0F9F-F845-013C-8C7E-B6615490B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8A32E42-169D-5ACB-6D2C-968CA3EE2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7540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E19BBA0-0325-89D1-9825-06BFDD7A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4D5B089F-1511-4B42-FEA5-D53CAB1C5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0ACFC317-007B-300F-B6D7-B254AEF0D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851E2A1-6AC3-69D2-C43D-CFA1F1D3E6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128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A62586C-1843-935F-AD57-99B637D84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35009D9B-FE4D-CD13-35DE-E2D251062B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940D835-9154-849C-635C-5B5B8C2B2D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2FA9BEA-6D71-DF35-D2EC-1775048B07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913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D72D80C-1E69-5D7E-267D-74442814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710352C-10CE-C3FE-0E39-0D5EC1C08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E05C94B0-7D70-5E8F-889F-A623748144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010617E-6BF5-4ABB-8B57-4B18072995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39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17C1D78-64FA-F9E5-8BF6-1AE7DB75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C1B772BF-4B63-736C-DEA2-AC22D1EB05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78CC145D-C877-8C79-BE44-441B0C809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D2BE9839-35C1-67F2-6AD2-D04C7C847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70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35E8F283-7A63-5BFD-5320-16AE528AC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2783D3ED-5C00-8B4A-0D32-3F84FA91D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982D7ED3-95F5-301A-3181-80341775A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6EB969F-FCF6-CFAE-F1BC-72B2467B14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9699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71F4748-EA7D-115E-258F-5DB1EC92D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2C0C721E-49A3-A403-F434-D2D58FAB0D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80F9F2FA-12DB-FFC7-F3E4-81551E87A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BFDAF6B7-CEA6-2AA7-87B3-ECD6071599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597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A6F8FEA-645B-C25C-29C0-DCA349079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E747620A-E46A-2B94-07D8-D9B56442B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5FF86CF0-1B3C-D3A0-64AA-B67C54D0D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3651B522-7916-9E60-A168-576E96A636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163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1273611-FA60-C2CE-35F0-0EE0683F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>
            <a:extLst>
              <a:ext uri="{FF2B5EF4-FFF2-40B4-BE49-F238E27FC236}">
                <a16:creationId xmlns:a16="http://schemas.microsoft.com/office/drawing/2014/main" id="{BBBA455B-A6F3-B76B-8465-C368B8124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>
            <a:extLst>
              <a:ext uri="{FF2B5EF4-FFF2-40B4-BE49-F238E27FC236}">
                <a16:creationId xmlns:a16="http://schemas.microsoft.com/office/drawing/2014/main" id="{8598CE74-5D46-5D0A-FD67-534209DEA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Preferire un carattere sans serif come Arial, Helvetica o Verdana. Font consigliabile da 30 a 40 pt.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Allineare i testi a sinistra, non giustificarli.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Utilizzare non più di tre blocchi di informazione di massimo 2/3 righe ciascuno.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 evidenziare titoli o parole chiave, prediligere l’uso del grassetto a corsivo o colori. 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Prediligere testo nero su sfondo bianco.</a:t>
            </a:r>
            <a:endParaRPr sz="1200" b="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Evitare ombre, sfumature e gradazioni di grigio.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Secondo le linee guida sull’accessibilità, prestare attenzione ai contrasti tra i colori di sfondo e il testo.</a:t>
            </a:r>
            <a:endParaRPr/>
          </a:p>
        </p:txBody>
      </p:sp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B906C1F-4C24-3AB7-362F-00E6A68C03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99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olo e testo verticale">
  <p:cSld name="2_Titolo e testo vertica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0004"/>
          </a:solidFill>
          <a:ln>
            <a:noFill/>
          </a:ln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17" name="Google Shape;1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1397" y="1159933"/>
            <a:ext cx="4709206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2935526" y="4741032"/>
            <a:ext cx="6320949" cy="75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">
  <p:cSld name="Layout personalizzat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olo e testo verticale">
  <p:cSld name="3_Titolo e testo vertica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/>
          <p:nvPr/>
        </p:nvSpPr>
        <p:spPr>
          <a:xfrm>
            <a:off x="-1" y="0"/>
            <a:ext cx="12192001" cy="1138767"/>
          </a:xfrm>
          <a:prstGeom prst="rect">
            <a:avLst/>
          </a:prstGeom>
          <a:solidFill>
            <a:srgbClr val="AA0004"/>
          </a:solidFill>
          <a:ln>
            <a:noFill/>
          </a:ln>
        </p:spPr>
        <p:txBody>
          <a:bodyPr spcFirstLastPara="1" wrap="square" lIns="72000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6179127" y="2592996"/>
            <a:ext cx="5663346" cy="385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2"/>
          </p:nvPr>
        </p:nvSpPr>
        <p:spPr>
          <a:xfrm>
            <a:off x="1215640" y="2592996"/>
            <a:ext cx="3781233" cy="179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3"/>
          </p:nvPr>
        </p:nvSpPr>
        <p:spPr>
          <a:xfrm>
            <a:off x="1215640" y="4777396"/>
            <a:ext cx="3781234" cy="1794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6000" y="147563"/>
            <a:ext cx="1885998" cy="8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>
  <p:cSld name="Titolo e testo vertica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0004"/>
          </a:solidFill>
          <a:ln>
            <a:noFill/>
          </a:ln>
        </p:spPr>
        <p:txBody>
          <a:bodyPr spcFirstLastPara="1" wrap="square" lIns="91425" tIns="45700" rIns="36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1098" y="2269067"/>
            <a:ext cx="5189805" cy="231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it-IT"/>
              <a:t>Progetto di Simulazione Multi-body</a:t>
            </a:r>
            <a:endParaRPr lang="it-IT" dirty="0"/>
          </a:p>
        </p:txBody>
      </p:sp>
      <p:sp>
        <p:nvSpPr>
          <p:cNvPr id="98" name="Google Shape;98;p1"/>
          <p:cNvSpPr txBox="1">
            <a:spLocks noGrp="1"/>
          </p:cNvSpPr>
          <p:nvPr>
            <p:ph type="body" idx="1"/>
          </p:nvPr>
        </p:nvSpPr>
        <p:spPr>
          <a:xfrm>
            <a:off x="2935526" y="4741032"/>
            <a:ext cx="6320949" cy="75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it-IT" sz="3200"/>
              <a:t>Dimensionamento di un meccanismo articolato per lo spostamento di oggetti</a:t>
            </a:r>
            <a:endParaRPr lang="it-IT" sz="3200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400B53-9A39-060D-F684-362AE70DC7C3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3127BE94-8877-00B6-1FA6-538236908BED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Luca Cannone, 2072787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F1E0FA53-A11A-BDED-6B29-C89FDB7E6373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Corso di Simulazione di Sistemi Multi-body, AA. 2024-25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CF2A3C1-3A47-E21F-F43F-BE085E7D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7F0CF3D5-BBA8-BF65-A2D2-F9C6B6C9DF0C}"/>
              </a:ext>
            </a:extLst>
          </p:cNvPr>
          <p:cNvSpPr txBox="1">
            <a:spLocks/>
          </p:cNvSpPr>
          <p:nvPr/>
        </p:nvSpPr>
        <p:spPr>
          <a:xfrm>
            <a:off x="5320608" y="3048161"/>
            <a:ext cx="5770179" cy="293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Applicando le 3 equazioni di Newton per i moti piani è possibile ricavare un sistema di equazioni lineari per la determinazione delle reazioni vincolari scambiate sulle coppie rotoidali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7643055-ED8C-473F-54B9-0712BA0AE105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B9E882A-03D4-97F8-2305-0F59FB528B1B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8358A44-B778-7354-156F-B03FA6404A0B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7AAD958D-36D1-A0C7-5392-8E92850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213" y="2348463"/>
            <a:ext cx="3558548" cy="3803768"/>
          </a:xfrm>
          <a:prstGeom prst="rect">
            <a:avLst/>
          </a:prstGeom>
        </p:spPr>
      </p:pic>
      <p:sp>
        <p:nvSpPr>
          <p:cNvPr id="8" name="Titolo 8">
            <a:extLst>
              <a:ext uri="{FF2B5EF4-FFF2-40B4-BE49-F238E27FC236}">
                <a16:creationId xmlns:a16="http://schemas.microsoft.com/office/drawing/2014/main" id="{A4119B2C-4972-D56C-4B45-9A378C83E44A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con metodo di Newton</a:t>
            </a:r>
          </a:p>
        </p:txBody>
      </p:sp>
    </p:spTree>
    <p:extLst>
      <p:ext uri="{BB962C8B-B14F-4D97-AF65-F5344CB8AC3E}">
        <p14:creationId xmlns:p14="http://schemas.microsoft.com/office/powerpoint/2010/main" val="12432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357FAC9-84E2-435C-45C2-C685ECE4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3CE7695-A7C8-F76F-9CCE-4194FB5D9D67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2C25810-8CBE-3D8F-C48B-8C765BC7FC80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6283720-5983-CA64-E071-91408094C0D1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8" name="Titolo 8">
            <a:extLst>
              <a:ext uri="{FF2B5EF4-FFF2-40B4-BE49-F238E27FC236}">
                <a16:creationId xmlns:a16="http://schemas.microsoft.com/office/drawing/2014/main" id="{4BD6252B-59B4-DDC6-251D-B32868783E98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con metodo di Newton</a:t>
            </a:r>
          </a:p>
        </p:txBody>
      </p:sp>
      <p:sp>
        <p:nvSpPr>
          <p:cNvPr id="9" name="Google Shape;105;p2">
            <a:extLst>
              <a:ext uri="{FF2B5EF4-FFF2-40B4-BE49-F238E27FC236}">
                <a16:creationId xmlns:a16="http://schemas.microsoft.com/office/drawing/2014/main" id="{13668C34-CBE7-87D5-A4F9-EDDA1EA03238}"/>
              </a:ext>
            </a:extLst>
          </p:cNvPr>
          <p:cNvSpPr txBox="1">
            <a:spLocks/>
          </p:cNvSpPr>
          <p:nvPr/>
        </p:nvSpPr>
        <p:spPr>
          <a:xfrm>
            <a:off x="138113" y="1451718"/>
            <a:ext cx="11915774" cy="83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riporta il sistema matriciale usato per determinare le componenti delle reazioni vincolari scambiate alle coppie rotoidali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81DDBCD-A7A9-FAD1-A900-87FCA8A51FCB}"/>
              </a:ext>
            </a:extLst>
          </p:cNvPr>
          <p:cNvGrpSpPr/>
          <p:nvPr/>
        </p:nvGrpSpPr>
        <p:grpSpPr>
          <a:xfrm>
            <a:off x="314863" y="2456691"/>
            <a:ext cx="11562273" cy="2592781"/>
            <a:chOff x="138113" y="2917501"/>
            <a:chExt cx="11562273" cy="2592781"/>
          </a:xfrm>
        </p:grpSpPr>
        <p:pic>
          <p:nvPicPr>
            <p:cNvPr id="7" name="Immagine 6" descr="Immagine che contiene nero, oscurità&#10;&#10;Il contenuto generato dall'IA potrebbe non essere corretto.">
              <a:extLst>
                <a:ext uri="{FF2B5EF4-FFF2-40B4-BE49-F238E27FC236}">
                  <a16:creationId xmlns:a16="http://schemas.microsoft.com/office/drawing/2014/main" id="{CF159C76-A457-6C6F-3C01-6F61052A7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718"/>
            <a:stretch>
              <a:fillRect/>
            </a:stretch>
          </p:blipFill>
          <p:spPr>
            <a:xfrm>
              <a:off x="2703871" y="2917501"/>
              <a:ext cx="8475406" cy="2488781"/>
            </a:xfrm>
            <a:prstGeom prst="rect">
              <a:avLst/>
            </a:prstGeom>
          </p:spPr>
        </p:pic>
        <p:pic>
          <p:nvPicPr>
            <p:cNvPr id="5" name="Immagine 4" descr="Immagine che contiene nero, oscurità&#10;&#10;Il contenuto generato dall'IA potrebbe non essere corretto.">
              <a:extLst>
                <a:ext uri="{FF2B5EF4-FFF2-40B4-BE49-F238E27FC236}">
                  <a16:creationId xmlns:a16="http://schemas.microsoft.com/office/drawing/2014/main" id="{4BEA2341-F486-C3AE-8223-7CB00559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1" t="1" r="94428" b="-3816"/>
            <a:stretch>
              <a:fillRect/>
            </a:stretch>
          </p:blipFill>
          <p:spPr>
            <a:xfrm>
              <a:off x="11222879" y="2917501"/>
              <a:ext cx="477507" cy="259278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7C9DED-4EAA-696E-42C7-F1440D503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13" y="2917501"/>
              <a:ext cx="2565758" cy="243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09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5C4A5417-E409-6BFC-BBA5-2576289DB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E2C7518A-844D-C6CB-E22A-06F578E0DBF8}"/>
              </a:ext>
            </a:extLst>
          </p:cNvPr>
          <p:cNvSpPr txBox="1">
            <a:spLocks/>
          </p:cNvSpPr>
          <p:nvPr/>
        </p:nvSpPr>
        <p:spPr>
          <a:xfrm>
            <a:off x="210193" y="1454069"/>
            <a:ext cx="6387251" cy="394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Per il dimensionamento si è scelto un coefficiente di sicurezza di 1.2, per compensare eventuali difetti e ottenere masse ridotte.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assume che il dispositivo è sito in un contesto in cui eventuali rotture non possano arrecare danno a cose o persone nelle vicinanze.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F49C94E-21D6-A814-6D13-716B0CDBED9A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8BA950E-3022-EFEA-0A08-591EE219043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801D1C1-27F0-4EAE-2098-630394A603A9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587A79-FB86-4C76-BA45-B716902ED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3922" y="2348463"/>
            <a:ext cx="4060007" cy="3355720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3ABC95F9-ACA9-857D-D9DD-146FD933ADC5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dei membri</a:t>
            </a:r>
          </a:p>
        </p:txBody>
      </p:sp>
    </p:spTree>
    <p:extLst>
      <p:ext uri="{BB962C8B-B14F-4D97-AF65-F5344CB8AC3E}">
        <p14:creationId xmlns:p14="http://schemas.microsoft.com/office/powerpoint/2010/main" val="429372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C4C2180-798B-395F-EFF1-5BE51AB5A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A0E7B388-9609-621C-33BF-9D34A7D7A2CE}"/>
              </a:ext>
            </a:extLst>
          </p:cNvPr>
          <p:cNvSpPr txBox="1">
            <a:spLocks/>
          </p:cNvSpPr>
          <p:nvPr/>
        </p:nvSpPr>
        <p:spPr>
          <a:xfrm>
            <a:off x="455999" y="1264787"/>
            <a:ext cx="6033291" cy="190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Per il materiale si è optato per un acciaio al carbonio C45 bonificato, comunemente impiegato in applicazioni in cui è richiesta tenacità e resistenza.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4ECFA1B-44F6-0CDC-B489-B3A6C311E92A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436D73A-C72A-8D12-8152-C8766FAA605E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A6A0A5F-D1E6-447D-F058-69B1980CB1D6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2050" name="Picture 2" descr="barra tubolare quadra scatolato in ferro ZINCATO lunga 3 METRI lega S235JR  (50x50x1,5 mm) : Amazon.it: Commercio, Industria e Scienza">
            <a:extLst>
              <a:ext uri="{FF2B5EF4-FFF2-40B4-BE49-F238E27FC236}">
                <a16:creationId xmlns:a16="http://schemas.microsoft.com/office/drawing/2014/main" id="{94B6C9CA-B61A-0EE0-7725-4E36FE9D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464" y="3429000"/>
            <a:ext cx="2353597" cy="15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A010B43-08FF-18E8-69E9-A10B34128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38090"/>
              </p:ext>
            </p:extLst>
          </p:nvPr>
        </p:nvGraphicFramePr>
        <p:xfrm>
          <a:off x="6691155" y="1248690"/>
          <a:ext cx="4713906" cy="1832134"/>
        </p:xfrm>
        <a:graphic>
          <a:graphicData uri="http://schemas.openxmlformats.org/drawingml/2006/table">
            <a:tbl>
              <a:tblPr firstRow="1" bandRow="1">
                <a:tableStyleId>{B49EECCA-3B2E-439E-A9FE-AE0BB2C482AD}</a:tableStyleId>
              </a:tblPr>
              <a:tblGrid>
                <a:gridCol w="2325429">
                  <a:extLst>
                    <a:ext uri="{9D8B030D-6E8A-4147-A177-3AD203B41FA5}">
                      <a16:colId xmlns:a16="http://schemas.microsoft.com/office/drawing/2014/main" val="3505684004"/>
                    </a:ext>
                  </a:extLst>
                </a:gridCol>
                <a:gridCol w="2388477">
                  <a:extLst>
                    <a:ext uri="{9D8B030D-6E8A-4147-A177-3AD203B41FA5}">
                      <a16:colId xmlns:a16="http://schemas.microsoft.com/office/drawing/2014/main" val="2422322160"/>
                    </a:ext>
                  </a:extLst>
                </a:gridCol>
              </a:tblGrid>
              <a:tr h="348774">
                <a:tc>
                  <a:txBody>
                    <a:bodyPr/>
                    <a:lstStyle/>
                    <a:p>
                      <a:r>
                        <a:rPr lang="it-IT" dirty="0"/>
                        <a:t>Caratteristica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Valore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19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Acciaio al carbonio C45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1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Densità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7870 Kg/m^3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13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Modulo elastico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220 GPa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Tensione di snervamento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660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266455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F6F140-7BC1-37A1-0963-6E70B2DD8FC3}"/>
              </a:ext>
            </a:extLst>
          </p:cNvPr>
          <p:cNvSpPr txBox="1"/>
          <p:nvPr/>
        </p:nvSpPr>
        <p:spPr>
          <a:xfrm>
            <a:off x="452643" y="3429000"/>
            <a:ext cx="6377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sz="2800" dirty="0"/>
              <a:t>Per la sezione invece si sono scelti gli scatolati rettangolari, dato che le sollecitazioni a cui sono sottoposti giacciono esclusivamente sul piano XY</a:t>
            </a:r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F01C1017-2276-26D2-43AF-871262C19634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dei membri</a:t>
            </a:r>
          </a:p>
        </p:txBody>
      </p:sp>
    </p:spTree>
    <p:extLst>
      <p:ext uri="{BB962C8B-B14F-4D97-AF65-F5344CB8AC3E}">
        <p14:creationId xmlns:p14="http://schemas.microsoft.com/office/powerpoint/2010/main" val="2177889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EF83F5C-A40A-2A8A-1324-2C55A05A4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338D2F08-BB9B-AF27-1DE5-95C9836BA64D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A723264-63B7-B1DC-2E34-2ADA57039A9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929DB81-CED9-0E09-233B-3C7A7F334337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566767F3-A23F-3164-9628-E382D8BB5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050" y="2375502"/>
            <a:ext cx="5325118" cy="219040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7268C2-7170-0C03-75C3-5D000597810B}"/>
              </a:ext>
            </a:extLst>
          </p:cNvPr>
          <p:cNvSpPr txBox="1"/>
          <p:nvPr/>
        </p:nvSpPr>
        <p:spPr>
          <a:xfrm>
            <a:off x="5781118" y="1365129"/>
            <a:ext cx="6105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L’andamento del momento flettente lungo il membro CB permette di dimensionarlo valutando esclusivamente la coppia massima esercita alla manovella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4795CB-D89A-4D73-048B-D8C1DB41A2D2}"/>
              </a:ext>
            </a:extLst>
          </p:cNvPr>
          <p:cNvSpPr txBox="1"/>
          <p:nvPr/>
        </p:nvSpPr>
        <p:spPr>
          <a:xfrm>
            <a:off x="5781118" y="3137650"/>
            <a:ext cx="61058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sz="2400" dirty="0"/>
              <a:t>Per quanto riguarda i membri BA e DE, questi sono collegati a delle coppie rotoidali e supposti privi di massa. Per tale ragione sono sollecitati esclusivamente a trazione e compressione.</a:t>
            </a:r>
          </a:p>
        </p:txBody>
      </p:sp>
      <p:sp>
        <p:nvSpPr>
          <p:cNvPr id="5" name="Titolo 8">
            <a:extLst>
              <a:ext uri="{FF2B5EF4-FFF2-40B4-BE49-F238E27FC236}">
                <a16:creationId xmlns:a16="http://schemas.microsoft.com/office/drawing/2014/main" id="{1091D575-76BA-5833-EE5D-9B503AC1E679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dei membri</a:t>
            </a:r>
          </a:p>
        </p:txBody>
      </p:sp>
    </p:spTree>
    <p:extLst>
      <p:ext uri="{BB962C8B-B14F-4D97-AF65-F5344CB8AC3E}">
        <p14:creationId xmlns:p14="http://schemas.microsoft.com/office/powerpoint/2010/main" val="72012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76A0D109-8081-41A3-8FD2-3F1308E2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8812A646-9C1F-8945-68C1-5CC471F97852}"/>
              </a:ext>
            </a:extLst>
          </p:cNvPr>
          <p:cNvSpPr txBox="1">
            <a:spLocks/>
          </p:cNvSpPr>
          <p:nvPr/>
        </p:nvSpPr>
        <p:spPr>
          <a:xfrm>
            <a:off x="335973" y="1404565"/>
            <a:ext cx="11520054" cy="390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riportano i risultati del dimensionamento dei membri. Le sezioni coincidono e corrispondono alla sezione minima prevista nel catalogo. Questo è dovuto agli stress ridotti e al materiale particolarmente performante. Si potrebbero reiterare i calcoli scegliendo un materiale meno pregiato.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EA25F1D-0D75-EACA-B076-30556BC60DB5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7DDAD60-9D99-B0C6-B759-6310EE1D7AD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DB1E225-5FD0-EE9E-9D66-8AE24689AC28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66B753F-A3FE-7E3B-5302-CF5E1C54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942795"/>
              </p:ext>
            </p:extLst>
          </p:nvPr>
        </p:nvGraphicFramePr>
        <p:xfrm>
          <a:off x="3819831" y="3429000"/>
          <a:ext cx="7354529" cy="2598172"/>
        </p:xfrm>
        <a:graphic>
          <a:graphicData uri="http://schemas.openxmlformats.org/drawingml/2006/table">
            <a:tbl>
              <a:tblPr firstRow="1" bandRow="1">
                <a:tableStyleId>{B49EECCA-3B2E-439E-A9FE-AE0BB2C482AD}</a:tableStyleId>
              </a:tblPr>
              <a:tblGrid>
                <a:gridCol w="1552592">
                  <a:extLst>
                    <a:ext uri="{9D8B030D-6E8A-4147-A177-3AD203B41FA5}">
                      <a16:colId xmlns:a16="http://schemas.microsoft.com/office/drawing/2014/main" val="3505684004"/>
                    </a:ext>
                  </a:extLst>
                </a:gridCol>
                <a:gridCol w="3173707">
                  <a:extLst>
                    <a:ext uri="{9D8B030D-6E8A-4147-A177-3AD203B41FA5}">
                      <a16:colId xmlns:a16="http://schemas.microsoft.com/office/drawing/2014/main" val="2422322160"/>
                    </a:ext>
                  </a:extLst>
                </a:gridCol>
                <a:gridCol w="2628230">
                  <a:extLst>
                    <a:ext uri="{9D8B030D-6E8A-4147-A177-3AD203B41FA5}">
                      <a16:colId xmlns:a16="http://schemas.microsoft.com/office/drawing/2014/main" val="178221926"/>
                    </a:ext>
                  </a:extLst>
                </a:gridCol>
              </a:tblGrid>
              <a:tr h="411342">
                <a:tc>
                  <a:txBody>
                    <a:bodyPr/>
                    <a:lstStyle/>
                    <a:p>
                      <a:r>
                        <a:rPr lang="it-IT" sz="2000" dirty="0"/>
                        <a:t>Membro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Sezione [mm]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Massa [Kg]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19402"/>
                  </a:ext>
                </a:extLst>
              </a:tr>
              <a:tr h="437366">
                <a:tc>
                  <a:txBody>
                    <a:bodyPr/>
                    <a:lstStyle/>
                    <a:p>
                      <a:r>
                        <a:rPr lang="it-IT" sz="2000" dirty="0"/>
                        <a:t>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30x15 Spessore: 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0,222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14435"/>
                  </a:ext>
                </a:extLst>
              </a:tr>
              <a:tr h="437366">
                <a:tc>
                  <a:txBody>
                    <a:bodyPr/>
                    <a:lstStyle/>
                    <a:p>
                      <a:r>
                        <a:rPr lang="it-IT" sz="2000" dirty="0"/>
                        <a:t>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20x10 Spessore: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0,061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13934"/>
                  </a:ext>
                </a:extLst>
              </a:tr>
              <a:tr h="437366">
                <a:tc>
                  <a:txBody>
                    <a:bodyPr/>
                    <a:lstStyle/>
                    <a:p>
                      <a:r>
                        <a:rPr lang="it-IT" sz="2000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20x10 Spessore: 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0,194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2228"/>
                  </a:ext>
                </a:extLst>
              </a:tr>
              <a:tr h="437366">
                <a:tc>
                  <a:txBody>
                    <a:bodyPr/>
                    <a:lstStyle/>
                    <a:p>
                      <a:r>
                        <a:rPr lang="it-IT" sz="2000" dirty="0"/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30x15 Spessore: 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0,409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266455"/>
                  </a:ext>
                </a:extLst>
              </a:tr>
              <a:tr h="437366">
                <a:tc>
                  <a:txBody>
                    <a:bodyPr/>
                    <a:lstStyle/>
                    <a:p>
                      <a:r>
                        <a:rPr lang="it-IT" sz="2000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20x10 Spessore: 1,5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0,255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38325"/>
                  </a:ext>
                </a:extLst>
              </a:tr>
            </a:tbl>
          </a:graphicData>
        </a:graphic>
      </p:graphicFrame>
      <p:sp>
        <p:nvSpPr>
          <p:cNvPr id="8" name="Titolo 8">
            <a:extLst>
              <a:ext uri="{FF2B5EF4-FFF2-40B4-BE49-F238E27FC236}">
                <a16:creationId xmlns:a16="http://schemas.microsoft.com/office/drawing/2014/main" id="{78122361-A7DC-C91A-444C-18DA0EADF1EF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dei membri</a:t>
            </a:r>
          </a:p>
        </p:txBody>
      </p:sp>
    </p:spTree>
    <p:extLst>
      <p:ext uri="{BB962C8B-B14F-4D97-AF65-F5344CB8AC3E}">
        <p14:creationId xmlns:p14="http://schemas.microsoft.com/office/powerpoint/2010/main" val="143652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05;p2">
            <a:extLst>
              <a:ext uri="{FF2B5EF4-FFF2-40B4-BE49-F238E27FC236}">
                <a16:creationId xmlns:a16="http://schemas.microsoft.com/office/drawing/2014/main" id="{962FCCCF-CF5A-BE63-67B0-5463C0E41D18}"/>
              </a:ext>
            </a:extLst>
          </p:cNvPr>
          <p:cNvSpPr txBox="1">
            <a:spLocks/>
          </p:cNvSpPr>
          <p:nvPr/>
        </p:nvSpPr>
        <p:spPr>
          <a:xfrm>
            <a:off x="515759" y="2697548"/>
            <a:ext cx="5816982" cy="253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Avendo considerato finora i membri privi di massa si riesegue la valutazione della coppia necessaria considerando le nuove forze in gioco legate a massa e inerzia dei membri del cinematismo. 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87FA3DB1-D3EB-FD85-F5CE-098E422A6E25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C6534FF7-A3E8-1309-6513-61969A266D9C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74835F73-04C5-0AB6-F5A0-A65148D0156F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59" name="Immagine 58">
            <a:extLst>
              <a:ext uri="{FF2B5EF4-FFF2-40B4-BE49-F238E27FC236}">
                <a16:creationId xmlns:a16="http://schemas.microsoft.com/office/drawing/2014/main" id="{C04539FE-2AE1-0DD5-A199-6B1048B82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4528" y="1754463"/>
            <a:ext cx="4321713" cy="4419600"/>
          </a:xfrm>
          <a:prstGeom prst="rect">
            <a:avLst/>
          </a:prstGeom>
        </p:spPr>
      </p:pic>
      <p:sp>
        <p:nvSpPr>
          <p:cNvPr id="2" name="Titolo 8">
            <a:extLst>
              <a:ext uri="{FF2B5EF4-FFF2-40B4-BE49-F238E27FC236}">
                <a16:creationId xmlns:a16="http://schemas.microsoft.com/office/drawing/2014/main" id="{338079BF-1E5F-5C28-665A-3B5D8821C2A8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dinamica 2</a:t>
            </a:r>
          </a:p>
        </p:txBody>
      </p:sp>
    </p:spTree>
    <p:extLst>
      <p:ext uri="{BB962C8B-B14F-4D97-AF65-F5344CB8AC3E}">
        <p14:creationId xmlns:p14="http://schemas.microsoft.com/office/powerpoint/2010/main" val="289798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50CC8-02CB-D8A3-8AD5-06F48CEE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05;p2">
            <a:extLst>
              <a:ext uri="{FF2B5EF4-FFF2-40B4-BE49-F238E27FC236}">
                <a16:creationId xmlns:a16="http://schemas.microsoft.com/office/drawing/2014/main" id="{CA183C45-99BB-0B67-9C35-68FB4EB87017}"/>
              </a:ext>
            </a:extLst>
          </p:cNvPr>
          <p:cNvSpPr txBox="1">
            <a:spLocks/>
          </p:cNvSpPr>
          <p:nvPr/>
        </p:nvSpPr>
        <p:spPr>
          <a:xfrm>
            <a:off x="486503" y="2302688"/>
            <a:ext cx="4208402" cy="349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Grazie alla ridotta massa dei membri e alla ridotta traslazione verticale delle bielle, la variazione della coppia richiesta è trascurabile nell’intorno dell’urto.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59A03749-1419-2F1B-176C-915A91B270DB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A9B76485-7402-70EC-0EBB-15587F36F13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E517994C-EC24-63D8-D650-8A6F0F7076B1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57" name="Immagine 56">
            <a:extLst>
              <a:ext uri="{FF2B5EF4-FFF2-40B4-BE49-F238E27FC236}">
                <a16:creationId xmlns:a16="http://schemas.microsoft.com/office/drawing/2014/main" id="{4AB14389-ADF7-254E-2F66-9A07EE4D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7833" y="1431178"/>
            <a:ext cx="5827664" cy="4370749"/>
          </a:xfrm>
          <a:prstGeom prst="rect">
            <a:avLst/>
          </a:prstGeom>
        </p:spPr>
      </p:pic>
      <p:sp>
        <p:nvSpPr>
          <p:cNvPr id="2" name="Titolo 8">
            <a:extLst>
              <a:ext uri="{FF2B5EF4-FFF2-40B4-BE49-F238E27FC236}">
                <a16:creationId xmlns:a16="http://schemas.microsoft.com/office/drawing/2014/main" id="{2B1B6C3A-2ACF-D7AE-B778-6C39851B1829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dinamica 2</a:t>
            </a:r>
          </a:p>
        </p:txBody>
      </p:sp>
    </p:spTree>
    <p:extLst>
      <p:ext uri="{BB962C8B-B14F-4D97-AF65-F5344CB8AC3E}">
        <p14:creationId xmlns:p14="http://schemas.microsoft.com/office/powerpoint/2010/main" val="292959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538CF4A-C0BD-62E2-BBE9-EA799A42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F829BBDF-C115-8B6D-15DF-E414355FF287}"/>
              </a:ext>
            </a:extLst>
          </p:cNvPr>
          <p:cNvSpPr txBox="1">
            <a:spLocks/>
          </p:cNvSpPr>
          <p:nvPr/>
        </p:nvSpPr>
        <p:spPr>
          <a:xfrm>
            <a:off x="119845" y="1162268"/>
            <a:ext cx="11952310" cy="327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Nota la coppia da applicare alla manovella è possibile entrare nel catalogo dei riduttori con i dati relativi all’albero di uscita ed eseguire una prima analisi per il rapporto di trasmissione ideale.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Dato che la velocità dell’albero lento è pari a 70 rpm e le velocità nominali dei motori del catalogo considerato si attestano tra i 1500 e gli 8000 rpm, scegliamo tra i riduttori con rapporti di riduzione nel range compreso tra 20 e 100, quindi i riduttori a doppio stadio.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145943EA-8964-430E-683D-088792559B75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317FD612-5221-480E-D42A-5156A4770A51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22A85420-DF90-FDE9-5056-FB1E37DF1D85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5" name="Titolo 8">
            <a:extLst>
              <a:ext uri="{FF2B5EF4-FFF2-40B4-BE49-F238E27FC236}">
                <a16:creationId xmlns:a16="http://schemas.microsoft.com/office/drawing/2014/main" id="{4C6107E7-9DF3-4249-4900-682723659367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 riduttore</a:t>
            </a:r>
          </a:p>
        </p:txBody>
      </p:sp>
    </p:spTree>
    <p:extLst>
      <p:ext uri="{BB962C8B-B14F-4D97-AF65-F5344CB8AC3E}">
        <p14:creationId xmlns:p14="http://schemas.microsoft.com/office/powerpoint/2010/main" val="623618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147B0D2-193F-DF98-4A73-5A52DB60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CDD5D51B-DC9F-E41E-808B-AD8DF44DFD60}"/>
              </a:ext>
            </a:extLst>
          </p:cNvPr>
          <p:cNvSpPr txBox="1">
            <a:spLocks/>
          </p:cNvSpPr>
          <p:nvPr/>
        </p:nvSpPr>
        <p:spPr>
          <a:xfrm>
            <a:off x="455999" y="1290577"/>
            <a:ext cx="11280002" cy="14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prendono i considerazione i riduttori proposti durante il corso.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Eliminati i riduttori che non soddisfano i requisiti minimi di coppia e velocità, sia massimi che nominali, la scelta ricade sul riduttore che richiede una coppia minore al motore in ingresso: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FEED05A-CAB5-13B1-D3B8-80F598F4FF76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C1D7572-F24A-3E98-85EE-5C60DA4F2FC5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FCCFA917-C567-BEB8-13FD-B273745EC3A0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6E09A888-4094-AD33-9C0A-2D424731D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72091"/>
              </p:ext>
            </p:extLst>
          </p:nvPr>
        </p:nvGraphicFramePr>
        <p:xfrm>
          <a:off x="4231587" y="2997394"/>
          <a:ext cx="7504414" cy="3136627"/>
        </p:xfrm>
        <a:graphic>
          <a:graphicData uri="http://schemas.openxmlformats.org/drawingml/2006/table">
            <a:tbl>
              <a:tblPr firstRow="1" bandRow="1">
                <a:tableStyleId>{B49EECCA-3B2E-439E-A9FE-AE0BB2C482AD}</a:tableStyleId>
              </a:tblPr>
              <a:tblGrid>
                <a:gridCol w="4364266">
                  <a:extLst>
                    <a:ext uri="{9D8B030D-6E8A-4147-A177-3AD203B41FA5}">
                      <a16:colId xmlns:a16="http://schemas.microsoft.com/office/drawing/2014/main" val="3505684004"/>
                    </a:ext>
                  </a:extLst>
                </a:gridCol>
                <a:gridCol w="3140148">
                  <a:extLst>
                    <a:ext uri="{9D8B030D-6E8A-4147-A177-3AD203B41FA5}">
                      <a16:colId xmlns:a16="http://schemas.microsoft.com/office/drawing/2014/main" val="2422322160"/>
                    </a:ext>
                  </a:extLst>
                </a:gridCol>
              </a:tblGrid>
              <a:tr h="494961">
                <a:tc>
                  <a:txBody>
                    <a:bodyPr/>
                    <a:lstStyle/>
                    <a:p>
                      <a:r>
                        <a:rPr lang="it-IT" sz="2400" dirty="0"/>
                        <a:t>Serie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HPD 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19402"/>
                  </a:ext>
                </a:extLst>
              </a:tr>
              <a:tr h="560906">
                <a:tc>
                  <a:txBody>
                    <a:bodyPr/>
                    <a:lstStyle/>
                    <a:p>
                      <a:r>
                        <a:rPr lang="it-IT" sz="2400" dirty="0"/>
                        <a:t>Rapporto di riduzione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1/28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14435"/>
                  </a:ext>
                </a:extLst>
              </a:tr>
              <a:tr h="520190">
                <a:tc>
                  <a:txBody>
                    <a:bodyPr/>
                    <a:lstStyle/>
                    <a:p>
                      <a:r>
                        <a:rPr lang="it-IT" sz="2400" dirty="0"/>
                        <a:t>Coppia massima albero lento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400" dirty="0"/>
                        <a:t>1200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13934"/>
                  </a:ext>
                </a:extLst>
              </a:tr>
              <a:tr h="520190">
                <a:tc>
                  <a:txBody>
                    <a:bodyPr/>
                    <a:lstStyle/>
                    <a:p>
                      <a:r>
                        <a:rPr lang="it-IT" sz="2400" dirty="0"/>
                        <a:t>Coppia nominale albero lento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400" dirty="0"/>
                        <a:t>1100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2228"/>
                  </a:ext>
                </a:extLst>
              </a:tr>
              <a:tr h="520190">
                <a:tc>
                  <a:txBody>
                    <a:bodyPr/>
                    <a:lstStyle/>
                    <a:p>
                      <a:r>
                        <a:rPr lang="it-IT" sz="2400" dirty="0"/>
                        <a:t>Rendimento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4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266455"/>
                  </a:ext>
                </a:extLst>
              </a:tr>
              <a:tr h="520190">
                <a:tc>
                  <a:txBody>
                    <a:bodyPr/>
                    <a:lstStyle/>
                    <a:p>
                      <a:r>
                        <a:rPr lang="it-IT" sz="2400" dirty="0"/>
                        <a:t>Inerzia all’albero di ingresso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400" dirty="0"/>
                        <a:t>1e-3 Kg*m^2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38325"/>
                  </a:ext>
                </a:extLst>
              </a:tr>
            </a:tbl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D2D8C200-029B-3413-0B37-6974046F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4" y="3165264"/>
            <a:ext cx="3328063" cy="3136625"/>
          </a:xfrm>
          <a:prstGeom prst="rect">
            <a:avLst/>
          </a:prstGeom>
        </p:spPr>
      </p:pic>
      <p:sp>
        <p:nvSpPr>
          <p:cNvPr id="7" name="Titolo 8">
            <a:extLst>
              <a:ext uri="{FF2B5EF4-FFF2-40B4-BE49-F238E27FC236}">
                <a16:creationId xmlns:a16="http://schemas.microsoft.com/office/drawing/2014/main" id="{285E7D7E-F27F-A76F-F9BB-231647A9D84B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 riduttore</a:t>
            </a:r>
          </a:p>
        </p:txBody>
      </p:sp>
    </p:spTree>
    <p:extLst>
      <p:ext uri="{BB962C8B-B14F-4D97-AF65-F5344CB8AC3E}">
        <p14:creationId xmlns:p14="http://schemas.microsoft.com/office/powerpoint/2010/main" val="3597831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body" idx="4294967295"/>
          </p:nvPr>
        </p:nvSpPr>
        <p:spPr>
          <a:xfrm>
            <a:off x="5609902" y="1644322"/>
            <a:ext cx="6123100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it-IT" dirty="0"/>
              <a:t>Sono fissati i parametri: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Char char="-"/>
            </a:pPr>
            <a:r>
              <a:rPr lang="it-IT" dirty="0"/>
              <a:t>massa del pacco M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Char char="-"/>
            </a:pPr>
            <a:r>
              <a:rPr lang="it-IT" dirty="0"/>
              <a:t>coefficiente di attrito tra pacco e piano di scorrimento f</a:t>
            </a:r>
            <a:r>
              <a:rPr lang="it-IT" baseline="-10000" dirty="0"/>
              <a:t>cou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Char char="-"/>
            </a:pPr>
            <a:r>
              <a:rPr lang="it-IT" dirty="0"/>
              <a:t>la velocità di rotazione della manovella CB ꞷ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Char char="-"/>
            </a:pPr>
            <a:r>
              <a:rPr lang="it-IT" dirty="0"/>
              <a:t>La corsa del pattino E: H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Char char="-"/>
            </a:pPr>
            <a:r>
              <a:rPr lang="it-IT" dirty="0"/>
              <a:t>La posizione del pacco rispetto al punto morto inferiore del pattino in relazione alla corsa totale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7759EB1-430B-D350-5782-AB8DF31F4D6D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E11A9EF-4693-2366-1128-DE7A28EAE17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EC2AD47-75F4-23D3-A42F-097662F1DBED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9" name="Titolo 8">
            <a:extLst>
              <a:ext uri="{FF2B5EF4-FFF2-40B4-BE49-F238E27FC236}">
                <a16:creationId xmlns:a16="http://schemas.microsoft.com/office/drawing/2014/main" id="{AFCD5B43-758E-625D-3209-B63C01F1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587" y="0"/>
            <a:ext cx="7960413" cy="1162268"/>
          </a:xfrm>
        </p:spPr>
        <p:txBody>
          <a:bodyPr/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Prompt del progetto</a:t>
            </a:r>
          </a:p>
        </p:txBody>
      </p:sp>
      <p:pic>
        <p:nvPicPr>
          <p:cNvPr id="11" name="Immagine 10" descr="Immagine che contiene testo, diagramma, linea, Piano&#10;&#10;Il contenuto generato dall'IA potrebbe non essere corretto.">
            <a:extLst>
              <a:ext uri="{FF2B5EF4-FFF2-40B4-BE49-F238E27FC236}">
                <a16:creationId xmlns:a16="http://schemas.microsoft.com/office/drawing/2014/main" id="{AA929E48-AE2B-C829-A765-440F8C3A6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00" y="2341221"/>
            <a:ext cx="4694905" cy="36157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0717AA1-1DD7-502F-9DAF-6008CFC10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7169" y="4935794"/>
            <a:ext cx="1801687" cy="15032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D8982FD-4E80-9063-3EBD-190A94AF1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9999E19A-D1B3-19E2-2B6C-BDA1EBBD2C20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42D4DE2-7C13-B3BA-A1F2-C5F2BBB7BE24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696BF5B-4247-C743-CCB4-F76BA5EA5E97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7" name="Titolo 8">
            <a:extLst>
              <a:ext uri="{FF2B5EF4-FFF2-40B4-BE49-F238E27FC236}">
                <a16:creationId xmlns:a16="http://schemas.microsoft.com/office/drawing/2014/main" id="{AF99649F-A318-2702-9D2E-89993FB88985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 riduttore</a:t>
            </a:r>
          </a:p>
        </p:txBody>
      </p:sp>
      <p:sp>
        <p:nvSpPr>
          <p:cNvPr id="12" name="Google Shape;105;p2">
            <a:extLst>
              <a:ext uri="{FF2B5EF4-FFF2-40B4-BE49-F238E27FC236}">
                <a16:creationId xmlns:a16="http://schemas.microsoft.com/office/drawing/2014/main" id="{ED625161-274D-C928-8696-9CB0120952F3}"/>
              </a:ext>
            </a:extLst>
          </p:cNvPr>
          <p:cNvSpPr txBox="1">
            <a:spLocks/>
          </p:cNvSpPr>
          <p:nvPr/>
        </p:nvSpPr>
        <p:spPr>
          <a:xfrm>
            <a:off x="4968239" y="1290577"/>
            <a:ext cx="6767761" cy="521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Il </a:t>
            </a:r>
            <a:r>
              <a:rPr lang="it-IT" dirty="0">
                <a:solidFill>
                  <a:schemeClr val="accent6"/>
                </a:solidFill>
              </a:rPr>
              <a:t>primo blocco</a:t>
            </a:r>
            <a:r>
              <a:rPr lang="it-IT" dirty="0"/>
              <a:t> viene escluso dall’algoritmo a causa del parametro T2B. 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Il </a:t>
            </a:r>
            <a:r>
              <a:rPr lang="it-IT" dirty="0">
                <a:solidFill>
                  <a:srgbClr val="7030A0"/>
                </a:solidFill>
              </a:rPr>
              <a:t>secondo blocco </a:t>
            </a:r>
            <a:r>
              <a:rPr lang="it-IT" dirty="0"/>
              <a:t>soddisfa le condizioni riguardo T2B, ma non entro il coefficiente di sicurezza imposto.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Il </a:t>
            </a:r>
            <a:r>
              <a:rPr lang="it-IT" dirty="0">
                <a:solidFill>
                  <a:schemeClr val="accent2"/>
                </a:solidFill>
              </a:rPr>
              <a:t>terzo blocco</a:t>
            </a:r>
            <a:r>
              <a:rPr lang="it-IT" dirty="0"/>
              <a:t> è escluso a causa dell’influenza del fattore di servizio.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Il </a:t>
            </a:r>
            <a:r>
              <a:rPr lang="it-IT" dirty="0">
                <a:solidFill>
                  <a:srgbClr val="FF0000"/>
                </a:solidFill>
              </a:rPr>
              <a:t>quarto blocco </a:t>
            </a:r>
            <a:r>
              <a:rPr lang="it-IT" dirty="0"/>
              <a:t>è escluso a causa della ridotta velocità di ingresso nominale. 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Il motore scelto tra i rimanenti è quello che comporta una minore coppia richiesta al motore.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4CFFE919-699E-37C2-7368-4534F97AE470}"/>
              </a:ext>
            </a:extLst>
          </p:cNvPr>
          <p:cNvGrpSpPr/>
          <p:nvPr/>
        </p:nvGrpSpPr>
        <p:grpSpPr>
          <a:xfrm>
            <a:off x="216311" y="1290578"/>
            <a:ext cx="4777636" cy="5241772"/>
            <a:chOff x="216311" y="1584960"/>
            <a:chExt cx="4509319" cy="4947389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F818FF7-19C3-4836-9EC8-B41338F0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302"/>
            <a:stretch>
              <a:fillRect/>
            </a:stretch>
          </p:blipFill>
          <p:spPr>
            <a:xfrm>
              <a:off x="216311" y="1584960"/>
              <a:ext cx="4509319" cy="4947389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041EC96-CCF9-9B95-E52F-7763E82C5C5E}"/>
                </a:ext>
              </a:extLst>
            </p:cNvPr>
            <p:cNvSpPr/>
            <p:nvPr/>
          </p:nvSpPr>
          <p:spPr>
            <a:xfrm>
              <a:off x="216311" y="1584960"/>
              <a:ext cx="4378549" cy="1943100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155C965-4006-D8CD-107F-EF9985BEEFCB}"/>
                </a:ext>
              </a:extLst>
            </p:cNvPr>
            <p:cNvSpPr/>
            <p:nvPr/>
          </p:nvSpPr>
          <p:spPr>
            <a:xfrm>
              <a:off x="216311" y="3545933"/>
              <a:ext cx="4378549" cy="987967"/>
            </a:xfrm>
            <a:prstGeom prst="rect">
              <a:avLst/>
            </a:prstGeom>
            <a:solidFill>
              <a:srgbClr val="7030A0">
                <a:alpha val="50196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EBE2786D-F365-8137-EFE1-5735E32F2353}"/>
                </a:ext>
              </a:extLst>
            </p:cNvPr>
            <p:cNvSpPr/>
            <p:nvPr/>
          </p:nvSpPr>
          <p:spPr>
            <a:xfrm>
              <a:off x="216311" y="4533900"/>
              <a:ext cx="4378549" cy="987967"/>
            </a:xfrm>
            <a:prstGeom prst="rect">
              <a:avLst/>
            </a:prstGeom>
            <a:solidFill>
              <a:schemeClr val="accent2">
                <a:alpha val="50196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7025902-2510-108A-8469-84DAE19D0FC8}"/>
                </a:ext>
              </a:extLst>
            </p:cNvPr>
            <p:cNvSpPr/>
            <p:nvPr/>
          </p:nvSpPr>
          <p:spPr>
            <a:xfrm>
              <a:off x="216311" y="5920740"/>
              <a:ext cx="4378549" cy="589094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97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7AAE87F-CF15-71FD-5BF2-708551157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68C224A6-A67D-7EC1-4874-6FCD3C283793}"/>
              </a:ext>
            </a:extLst>
          </p:cNvPr>
          <p:cNvSpPr txBox="1">
            <a:spLocks/>
          </p:cNvSpPr>
          <p:nvPr/>
        </p:nvSpPr>
        <p:spPr>
          <a:xfrm>
            <a:off x="395148" y="1351356"/>
            <a:ext cx="11401704" cy="127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Considerando il contributo di forze di attrito e di inerzia, oltre alla coppia alla manovella, si ottiene la coppia richiesta al motore. Si riporta un confronto tra i punti di lavoro e la curva caratteristica.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6D29C80-6B76-7A4D-15A5-6091E4FE37A8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191288DF-FDAE-23A0-C346-F8AE7AC3D87E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5D70798-96AE-8F10-9B8F-768B8D049F54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 descr="Immagine che contiene testo, line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2C393979-AD87-199B-6F7F-BBBADF63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00" y="2625213"/>
            <a:ext cx="4914271" cy="3685703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118AEA5-6D55-E6C2-99D9-553B00688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18617"/>
              </p:ext>
            </p:extLst>
          </p:nvPr>
        </p:nvGraphicFramePr>
        <p:xfrm>
          <a:off x="6469630" y="2821859"/>
          <a:ext cx="5093109" cy="3213840"/>
        </p:xfrm>
        <a:graphic>
          <a:graphicData uri="http://schemas.openxmlformats.org/drawingml/2006/table">
            <a:tbl>
              <a:tblPr firstRow="1" bandRow="1">
                <a:tableStyleId>{B49EECCA-3B2E-439E-A9FE-AE0BB2C482AD}</a:tableStyleId>
              </a:tblPr>
              <a:tblGrid>
                <a:gridCol w="3805480">
                  <a:extLst>
                    <a:ext uri="{9D8B030D-6E8A-4147-A177-3AD203B41FA5}">
                      <a16:colId xmlns:a16="http://schemas.microsoft.com/office/drawing/2014/main" val="3505684004"/>
                    </a:ext>
                  </a:extLst>
                </a:gridCol>
                <a:gridCol w="1287629">
                  <a:extLst>
                    <a:ext uri="{9D8B030D-6E8A-4147-A177-3AD203B41FA5}">
                      <a16:colId xmlns:a16="http://schemas.microsoft.com/office/drawing/2014/main" val="2422322160"/>
                    </a:ext>
                  </a:extLst>
                </a:gridCol>
              </a:tblGrid>
              <a:tr h="439902">
                <a:tc>
                  <a:txBody>
                    <a:bodyPr/>
                    <a:lstStyle/>
                    <a:p>
                      <a:r>
                        <a:rPr lang="it-IT" sz="2000" dirty="0"/>
                        <a:t>Identificativo motore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119402"/>
                  </a:ext>
                </a:extLst>
              </a:tr>
              <a:tr h="462323">
                <a:tc>
                  <a:txBody>
                    <a:bodyPr/>
                    <a:lstStyle/>
                    <a:p>
                      <a:r>
                        <a:rPr lang="it-IT" sz="2000" dirty="0"/>
                        <a:t>Coppia di stallo di picco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10,9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714435"/>
                  </a:ext>
                </a:extLst>
              </a:tr>
              <a:tr h="462323">
                <a:tc>
                  <a:txBody>
                    <a:bodyPr/>
                    <a:lstStyle/>
                    <a:p>
                      <a:r>
                        <a:rPr lang="it-IT" sz="2000" dirty="0"/>
                        <a:t>Coppia alla massima velocità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1,25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713934"/>
                  </a:ext>
                </a:extLst>
              </a:tr>
              <a:tr h="462323">
                <a:tc>
                  <a:txBody>
                    <a:bodyPr/>
                    <a:lstStyle/>
                    <a:p>
                      <a:r>
                        <a:rPr lang="it-IT" sz="2000" dirty="0"/>
                        <a:t>Coppia di stallo continua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4,8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2228"/>
                  </a:ext>
                </a:extLst>
              </a:tr>
              <a:tr h="462323">
                <a:tc>
                  <a:txBody>
                    <a:bodyPr/>
                    <a:lstStyle/>
                    <a:p>
                      <a:r>
                        <a:rPr lang="it-IT" sz="2000" dirty="0"/>
                        <a:t>Coppia nominale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3,01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266455"/>
                  </a:ext>
                </a:extLst>
              </a:tr>
              <a:tr h="462323">
                <a:tc>
                  <a:txBody>
                    <a:bodyPr/>
                    <a:lstStyle/>
                    <a:p>
                      <a:r>
                        <a:rPr lang="it-IT" sz="2000" dirty="0"/>
                        <a:t>Velocità nominale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5000 rpm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38325"/>
                  </a:ext>
                </a:extLst>
              </a:tr>
              <a:tr h="462323">
                <a:tc>
                  <a:txBody>
                    <a:bodyPr/>
                    <a:lstStyle/>
                    <a:p>
                      <a:r>
                        <a:rPr lang="it-IT" sz="2000" dirty="0"/>
                        <a:t>Velocità massima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2000" dirty="0"/>
                        <a:t>6000 rpm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0416"/>
                  </a:ext>
                </a:extLst>
              </a:tr>
            </a:tbl>
          </a:graphicData>
        </a:graphic>
      </p:graphicFrame>
      <p:sp>
        <p:nvSpPr>
          <p:cNvPr id="5" name="Titolo 8">
            <a:extLst>
              <a:ext uri="{FF2B5EF4-FFF2-40B4-BE49-F238E27FC236}">
                <a16:creationId xmlns:a16="http://schemas.microsoft.com/office/drawing/2014/main" id="{49F833E3-6122-4838-3A1A-7A247F39D76B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 riduttore</a:t>
            </a:r>
          </a:p>
        </p:txBody>
      </p:sp>
    </p:spTree>
    <p:extLst>
      <p:ext uri="{BB962C8B-B14F-4D97-AF65-F5344CB8AC3E}">
        <p14:creationId xmlns:p14="http://schemas.microsoft.com/office/powerpoint/2010/main" val="171406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CB0606CD-3F2D-900F-E63F-0AC9EF0E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AB247F7E-4CD3-FD5E-BF14-EFDDF4BB0807}"/>
              </a:ext>
            </a:extLst>
          </p:cNvPr>
          <p:cNvSpPr txBox="1">
            <a:spLocks/>
          </p:cNvSpPr>
          <p:nvPr/>
        </p:nvSpPr>
        <p:spPr>
          <a:xfrm>
            <a:off x="450628" y="1853790"/>
            <a:ext cx="4690733" cy="4004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Attraverso il metodo di sintesi cinematica è possibile ottenere una camma che garantisca un moto del pattino pari a quello analizzato finora. Si evince che il raggio della camma necessario per tale applicazioni è di 5,599 m.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CC81F5D-5802-F63C-CFA4-813868AACA6B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523D357-0FC4-2536-E107-0EA574D0563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ED3874D4-265D-3BE2-2F57-81E25DA4FC75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752095FE-54CA-9E6C-8541-81C0B046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46732" y="1291979"/>
            <a:ext cx="6838045" cy="5128532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59AF8CB4-9F3C-C9E9-1B0A-1FB27BA35591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della camma</a:t>
            </a:r>
          </a:p>
        </p:txBody>
      </p:sp>
    </p:spTree>
    <p:extLst>
      <p:ext uri="{BB962C8B-B14F-4D97-AF65-F5344CB8AC3E}">
        <p14:creationId xmlns:p14="http://schemas.microsoft.com/office/powerpoint/2010/main" val="23929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3754C26-4217-EB9B-9542-4F9A5AA30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46BBC6BD-B94F-A9BF-2172-F1F6EAE17CC9}"/>
              </a:ext>
            </a:extLst>
          </p:cNvPr>
          <p:cNvSpPr txBox="1">
            <a:spLocks/>
          </p:cNvSpPr>
          <p:nvPr/>
        </p:nvSpPr>
        <p:spPr>
          <a:xfrm>
            <a:off x="443465" y="2053064"/>
            <a:ext cx="3788122" cy="39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Il diametro elevato è dovuto ai limiti imposti sugli angoli di pressione, più stringente per quanto riguarda la fase di spinta.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0C0696A-94E6-1AE5-D3DB-C07B39507075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53343060-7A51-2084-15D5-3D6F5E0CB6CB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C811447-D400-8C62-6565-15FF7F33D872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EB4ECC8B-77CC-7FBB-EAC7-5DCC8A2F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54184" y="1429870"/>
            <a:ext cx="6076725" cy="4557544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0AB86607-F300-DAE2-8DA7-D8E2873C6ADD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della camma</a:t>
            </a:r>
          </a:p>
        </p:txBody>
      </p:sp>
    </p:spTree>
    <p:extLst>
      <p:ext uri="{BB962C8B-B14F-4D97-AF65-F5344CB8AC3E}">
        <p14:creationId xmlns:p14="http://schemas.microsoft.com/office/powerpoint/2010/main" val="4091730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1162EDBA-FF1C-8493-7EB0-9F657D08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681BDFA1-0E54-A9FC-4F4D-65E4DA22E44A}"/>
              </a:ext>
            </a:extLst>
          </p:cNvPr>
          <p:cNvSpPr txBox="1">
            <a:spLocks/>
          </p:cNvSpPr>
          <p:nvPr/>
        </p:nvSpPr>
        <p:spPr>
          <a:xfrm>
            <a:off x="455999" y="1461824"/>
            <a:ext cx="4420801" cy="474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La camma, in acciaio C45, avrebbe una massa di </a:t>
            </a:r>
            <a:r>
              <a:rPr lang="it-IT" b="1" dirty="0"/>
              <a:t>86x10^3 Kg </a:t>
            </a:r>
            <a:r>
              <a:rPr lang="it-IT" dirty="0"/>
              <a:t>e un’inerzia di </a:t>
            </a:r>
            <a:r>
              <a:rPr lang="it-IT" b="1" dirty="0"/>
              <a:t>253x10^3 Kg*m^2 </a:t>
            </a:r>
            <a:r>
              <a:rPr lang="it-IT" dirty="0"/>
              <a:t>che richiederebbe </a:t>
            </a:r>
            <a:r>
              <a:rPr lang="it-IT" b="1" dirty="0"/>
              <a:t>1,86 MJ</a:t>
            </a:r>
            <a:r>
              <a:rPr lang="it-IT" dirty="0"/>
              <a:t> per raggiungere i </a:t>
            </a:r>
            <a:r>
              <a:rPr lang="it-IT" b="1" dirty="0"/>
              <a:t>70 rpm</a:t>
            </a:r>
            <a:r>
              <a:rPr lang="it-IT" dirty="0"/>
              <a:t>. Mantenendo lo stesso motore scelto si impiegherebbero </a:t>
            </a:r>
            <a:r>
              <a:rPr lang="it-IT" b="1" dirty="0"/>
              <a:t>1180 s </a:t>
            </a:r>
            <a:r>
              <a:rPr lang="it-IT" dirty="0"/>
              <a:t>per raggiungere la velocità desiderata.</a:t>
            </a:r>
            <a:endParaRPr lang="it-IT" b="1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2263B8C-10B3-35F7-10A6-2B199D5CE642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5B2E880-17CD-D984-55BD-BA14486736C1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14103A8-D066-9ABC-6A90-19F883562FA5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225FEB48-3C8A-3FEA-22B4-BCB6281E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00673" y="1461824"/>
            <a:ext cx="6135328" cy="4601496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A3EEC15D-6802-A04C-B58F-6DB3837F7410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Dimensionamento della camma</a:t>
            </a:r>
          </a:p>
        </p:txBody>
      </p:sp>
    </p:spTree>
    <p:extLst>
      <p:ext uri="{BB962C8B-B14F-4D97-AF65-F5344CB8AC3E}">
        <p14:creationId xmlns:p14="http://schemas.microsoft.com/office/powerpoint/2010/main" val="321399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388AF4B-4755-BF51-7328-1FF2C118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9D39C268-2760-692A-0441-EEB0A6C47D06}"/>
              </a:ext>
            </a:extLst>
          </p:cNvPr>
          <p:cNvSpPr txBox="1">
            <a:spLocks/>
          </p:cNvSpPr>
          <p:nvPr/>
        </p:nvSpPr>
        <p:spPr>
          <a:xfrm>
            <a:off x="455999" y="2272858"/>
            <a:ext cx="5458102" cy="39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b="1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E215887-1D36-BC14-0A50-6F518210CB6E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C6712A0-DA63-68B7-1BE9-1C426A02D308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A1B13DC-243B-B651-AAFE-73CDE49E5353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12" name="Registrazione dello schermo 2025-05-29 084858">
            <a:hlinkClick r:id="" action="ppaction://media"/>
            <a:extLst>
              <a:ext uri="{FF2B5EF4-FFF2-40B4-BE49-F238E27FC236}">
                <a16:creationId xmlns:a16="http://schemas.microsoft.com/office/drawing/2014/main" id="{E65CE44D-FAF2-E47D-3D73-A004751924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86.6458"/>
                </p14:media>
              </p:ext>
            </p:extLst>
          </p:nvPr>
        </p:nvPicPr>
        <p:blipFill>
          <a:blip r:embed="rId5"/>
          <a:srcRect l="22068" t="2812" r="21239" b="4977"/>
          <a:stretch>
            <a:fillRect/>
          </a:stretch>
        </p:blipFill>
        <p:spPr>
          <a:xfrm>
            <a:off x="517395" y="1637983"/>
            <a:ext cx="6817470" cy="4654888"/>
          </a:xfrm>
          <a:prstGeom prst="rect">
            <a:avLst/>
          </a:prstGeom>
        </p:spPr>
      </p:pic>
      <p:sp>
        <p:nvSpPr>
          <p:cNvPr id="13" name="Google Shape;105;p2">
            <a:extLst>
              <a:ext uri="{FF2B5EF4-FFF2-40B4-BE49-F238E27FC236}">
                <a16:creationId xmlns:a16="http://schemas.microsoft.com/office/drawing/2014/main" id="{CEC35E5D-72E3-2D98-F080-F4FC3A826F4D}"/>
              </a:ext>
            </a:extLst>
          </p:cNvPr>
          <p:cNvSpPr txBox="1">
            <a:spLocks/>
          </p:cNvSpPr>
          <p:nvPr/>
        </p:nvSpPr>
        <p:spPr>
          <a:xfrm>
            <a:off x="455999" y="1165702"/>
            <a:ext cx="11218606" cy="4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visualizza l’animazione ottenuta con Adams</a:t>
            </a:r>
          </a:p>
        </p:txBody>
      </p:sp>
      <p:sp>
        <p:nvSpPr>
          <p:cNvPr id="14" name="Google Shape;105;p2">
            <a:extLst>
              <a:ext uri="{FF2B5EF4-FFF2-40B4-BE49-F238E27FC236}">
                <a16:creationId xmlns:a16="http://schemas.microsoft.com/office/drawing/2014/main" id="{4724768F-5785-7E58-ACCD-4AC37747FFF1}"/>
              </a:ext>
            </a:extLst>
          </p:cNvPr>
          <p:cNvSpPr txBox="1">
            <a:spLocks/>
          </p:cNvSpPr>
          <p:nvPr/>
        </p:nvSpPr>
        <p:spPr>
          <a:xfrm>
            <a:off x="7334865" y="2715297"/>
            <a:ext cx="4694904" cy="25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Un’analisi migliore riguardo la coppia si avrebbe modellando opportunamente le forze di contatto tra handler, pacco e piano di lavoro.</a:t>
            </a:r>
          </a:p>
        </p:txBody>
      </p:sp>
      <p:sp>
        <p:nvSpPr>
          <p:cNvPr id="5" name="Titolo 8">
            <a:extLst>
              <a:ext uri="{FF2B5EF4-FFF2-40B4-BE49-F238E27FC236}">
                <a16:creationId xmlns:a16="http://schemas.microsoft.com/office/drawing/2014/main" id="{31A3189F-0412-7CEF-E2BE-090F5130D3FB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Simulazione in Adams</a:t>
            </a:r>
          </a:p>
        </p:txBody>
      </p:sp>
    </p:spTree>
    <p:extLst>
      <p:ext uri="{BB962C8B-B14F-4D97-AF65-F5344CB8AC3E}">
        <p14:creationId xmlns:p14="http://schemas.microsoft.com/office/powerpoint/2010/main" val="425997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388AF4B-4755-BF51-7328-1FF2C118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2E215887-1D36-BC14-0A50-6F518210CB6E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C6712A0-DA63-68B7-1BE9-1C426A02D308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A1B13DC-243B-B651-AAFE-73CDE49E5353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13" name="Google Shape;105;p2">
            <a:extLst>
              <a:ext uri="{FF2B5EF4-FFF2-40B4-BE49-F238E27FC236}">
                <a16:creationId xmlns:a16="http://schemas.microsoft.com/office/drawing/2014/main" id="{CEC35E5D-72E3-2D98-F080-F4FC3A826F4D}"/>
              </a:ext>
            </a:extLst>
          </p:cNvPr>
          <p:cNvSpPr txBox="1">
            <a:spLocks/>
          </p:cNvSpPr>
          <p:nvPr/>
        </p:nvSpPr>
        <p:spPr>
          <a:xfrm>
            <a:off x="455999" y="2008199"/>
            <a:ext cx="11218606" cy="47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visualizza l’animazione ottenuta con </a:t>
            </a:r>
            <a:r>
              <a:rPr lang="it-IT" dirty="0" err="1"/>
              <a:t>Simscape</a:t>
            </a:r>
            <a:endParaRPr lang="it-IT" dirty="0"/>
          </a:p>
        </p:txBody>
      </p:sp>
      <p:sp>
        <p:nvSpPr>
          <p:cNvPr id="14" name="Google Shape;105;p2">
            <a:extLst>
              <a:ext uri="{FF2B5EF4-FFF2-40B4-BE49-F238E27FC236}">
                <a16:creationId xmlns:a16="http://schemas.microsoft.com/office/drawing/2014/main" id="{4724768F-5785-7E58-ACCD-4AC37747FFF1}"/>
              </a:ext>
            </a:extLst>
          </p:cNvPr>
          <p:cNvSpPr txBox="1">
            <a:spLocks/>
          </p:cNvSpPr>
          <p:nvPr/>
        </p:nvSpPr>
        <p:spPr>
          <a:xfrm>
            <a:off x="6277900" y="2585979"/>
            <a:ext cx="4694904" cy="352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2C2BF7-F18D-87CC-A7A4-AE1540FB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024"/>
            <a:ext cx="12064493" cy="4750919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9270387D-19D2-7333-5C47-DCE6EE1F4ACA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Simulazione </a:t>
            </a:r>
            <a:r>
              <a:rPr lang="it-IT" dirty="0" err="1">
                <a:solidFill>
                  <a:schemeClr val="bg1"/>
                </a:solidFill>
              </a:rPr>
              <a:t>Simscape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9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388AF4B-4755-BF51-7328-1FF2C118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9D39C268-2760-692A-0441-EEB0A6C47D06}"/>
              </a:ext>
            </a:extLst>
          </p:cNvPr>
          <p:cNvSpPr txBox="1">
            <a:spLocks/>
          </p:cNvSpPr>
          <p:nvPr/>
        </p:nvSpPr>
        <p:spPr>
          <a:xfrm>
            <a:off x="455999" y="2272858"/>
            <a:ext cx="5458102" cy="39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b="1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E215887-1D36-BC14-0A50-6F518210CB6E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C6712A0-DA63-68B7-1BE9-1C426A02D308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A1B13DC-243B-B651-AAFE-73CDE49E5353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13" name="Google Shape;105;p2">
            <a:extLst>
              <a:ext uri="{FF2B5EF4-FFF2-40B4-BE49-F238E27FC236}">
                <a16:creationId xmlns:a16="http://schemas.microsoft.com/office/drawing/2014/main" id="{CEC35E5D-72E3-2D98-F080-F4FC3A826F4D}"/>
              </a:ext>
            </a:extLst>
          </p:cNvPr>
          <p:cNvSpPr txBox="1">
            <a:spLocks/>
          </p:cNvSpPr>
          <p:nvPr/>
        </p:nvSpPr>
        <p:spPr>
          <a:xfrm>
            <a:off x="0" y="1162268"/>
            <a:ext cx="11218606" cy="1337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visualizza l’animazione ottenuta con </a:t>
            </a:r>
            <a:r>
              <a:rPr lang="it-IT" dirty="0" err="1"/>
              <a:t>Simscape</a:t>
            </a:r>
            <a:r>
              <a:rPr lang="it-IT" dirty="0"/>
              <a:t>, la presenza del pacco è simulata modificando la massa del punto E attraverso un blocco funzione.</a:t>
            </a:r>
          </a:p>
        </p:txBody>
      </p:sp>
      <p:sp>
        <p:nvSpPr>
          <p:cNvPr id="14" name="Google Shape;105;p2">
            <a:extLst>
              <a:ext uri="{FF2B5EF4-FFF2-40B4-BE49-F238E27FC236}">
                <a16:creationId xmlns:a16="http://schemas.microsoft.com/office/drawing/2014/main" id="{4724768F-5785-7E58-ACCD-4AC37747FFF1}"/>
              </a:ext>
            </a:extLst>
          </p:cNvPr>
          <p:cNvSpPr txBox="1">
            <a:spLocks/>
          </p:cNvSpPr>
          <p:nvPr/>
        </p:nvSpPr>
        <p:spPr>
          <a:xfrm>
            <a:off x="6277900" y="2585979"/>
            <a:ext cx="4694904" cy="352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pic>
        <p:nvPicPr>
          <p:cNvPr id="5" name="20250603-2006-06.1008297">
            <a:hlinkClick r:id="" action="ppaction://media"/>
            <a:extLst>
              <a:ext uri="{FF2B5EF4-FFF2-40B4-BE49-F238E27FC236}">
                <a16:creationId xmlns:a16="http://schemas.microsoft.com/office/drawing/2014/main" id="{6EA3D4F8-0267-F916-B2C7-B67D4A01BCD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3.64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2862" y="2585979"/>
            <a:ext cx="9464880" cy="3954792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598D7440-9801-C8D2-8F8C-6A6A49820134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Simulazione </a:t>
            </a:r>
            <a:r>
              <a:rPr lang="it-IT" dirty="0" err="1">
                <a:solidFill>
                  <a:schemeClr val="bg1"/>
                </a:solidFill>
              </a:rPr>
              <a:t>Simscape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9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388AF4B-4755-BF51-7328-1FF2C1188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9D39C268-2760-692A-0441-EEB0A6C47D06}"/>
              </a:ext>
            </a:extLst>
          </p:cNvPr>
          <p:cNvSpPr txBox="1">
            <a:spLocks/>
          </p:cNvSpPr>
          <p:nvPr/>
        </p:nvSpPr>
        <p:spPr>
          <a:xfrm>
            <a:off x="455999" y="2272858"/>
            <a:ext cx="5458102" cy="39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b="1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E215887-1D36-BC14-0A50-6F518210CB6E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C6712A0-DA63-68B7-1BE9-1C426A02D308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A1B13DC-243B-B651-AAFE-73CDE49E5353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13" name="Google Shape;105;p2">
            <a:extLst>
              <a:ext uri="{FF2B5EF4-FFF2-40B4-BE49-F238E27FC236}">
                <a16:creationId xmlns:a16="http://schemas.microsoft.com/office/drawing/2014/main" id="{CEC35E5D-72E3-2D98-F080-F4FC3A826F4D}"/>
              </a:ext>
            </a:extLst>
          </p:cNvPr>
          <p:cNvSpPr txBox="1">
            <a:spLocks/>
          </p:cNvSpPr>
          <p:nvPr/>
        </p:nvSpPr>
        <p:spPr>
          <a:xfrm>
            <a:off x="82373" y="1207597"/>
            <a:ext cx="12109627" cy="3934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La curva di coppia è simile a quanto previsto. L’ampiezza ridotta è dovuta all’assenza di un blocco che modelli l’urto tra pattino e pacco.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59A2961-86C8-105E-B803-63BAF3CD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739" y="2227529"/>
            <a:ext cx="8632723" cy="4025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8CFD6425-5066-CB30-23C4-18B5229D5382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Simulazione </a:t>
            </a:r>
            <a:r>
              <a:rPr lang="it-IT" dirty="0" err="1">
                <a:solidFill>
                  <a:schemeClr val="bg1"/>
                </a:solidFill>
              </a:rPr>
              <a:t>Simscape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59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18A80173-EF48-F8B8-EB18-AC28F0BA8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3A90B44D-3A09-C16D-8E88-19D1EDB82FC4}"/>
              </a:ext>
            </a:extLst>
          </p:cNvPr>
          <p:cNvSpPr txBox="1">
            <a:spLocks/>
          </p:cNvSpPr>
          <p:nvPr/>
        </p:nvSpPr>
        <p:spPr>
          <a:xfrm>
            <a:off x="455999" y="2272858"/>
            <a:ext cx="5458102" cy="39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b="1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2A1A34CA-9D17-66C0-0259-3782F00EC274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06B97FD-E64D-F34D-9294-0D84A6C2391A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D240EF6C-3074-B64B-7C48-ED65B8323D22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5" name="20250606-1622-56.1998543">
            <a:hlinkClick r:id="" action="ppaction://media"/>
            <a:extLst>
              <a:ext uri="{FF2B5EF4-FFF2-40B4-BE49-F238E27FC236}">
                <a16:creationId xmlns:a16="http://schemas.microsoft.com/office/drawing/2014/main" id="{1C5841AE-C354-6BDA-A3DA-746276AB56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54.31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664" y="1505282"/>
            <a:ext cx="10172671" cy="4742357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0E6DDA79-74CC-69D1-35EA-2B160C19D999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Simulazione Adams della camma</a:t>
            </a:r>
          </a:p>
        </p:txBody>
      </p:sp>
    </p:spTree>
    <p:extLst>
      <p:ext uri="{BB962C8B-B14F-4D97-AF65-F5344CB8AC3E}">
        <p14:creationId xmlns:p14="http://schemas.microsoft.com/office/powerpoint/2010/main" val="41273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A7C2C442-6472-A6FD-85C8-C7E6CB8E8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0A6F3B7-BFBD-1168-FD43-4149FF06E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000" y="1838951"/>
            <a:ext cx="4395526" cy="4034589"/>
          </a:xfrm>
          <a:prstGeom prst="rect">
            <a:avLst/>
          </a:prstGeom>
        </p:spPr>
      </p:pic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2DAE01C3-F62F-E40C-40E6-12B803D62A61}"/>
              </a:ext>
            </a:extLst>
          </p:cNvPr>
          <p:cNvSpPr txBox="1">
            <a:spLocks/>
          </p:cNvSpPr>
          <p:nvPr/>
        </p:nvSpPr>
        <p:spPr>
          <a:xfrm>
            <a:off x="5612900" y="1838951"/>
            <a:ext cx="6123100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Sono indicate a fianco le maglie utilizzate per l’analisi cinematica.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Per praticità sono stati determinati i punti F e G.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Dato l’andamento della posizione angolare della manovella, si ricavano le posizioni degli altri membri.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F56AC29-2936-8EB7-71E5-3FA117ED5A4A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96C3058-411F-209A-6AF8-6905B4FD5AA5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997F4B9-C52D-BC07-52A8-162CCD6E3161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sp>
        <p:nvSpPr>
          <p:cNvPr id="2" name="Titolo 8">
            <a:extLst>
              <a:ext uri="{FF2B5EF4-FFF2-40B4-BE49-F238E27FC236}">
                <a16:creationId xmlns:a16="http://schemas.microsoft.com/office/drawing/2014/main" id="{0A5AEED0-168B-889B-1FD2-3779AFD9F1EA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cinematica</a:t>
            </a:r>
          </a:p>
        </p:txBody>
      </p:sp>
    </p:spTree>
    <p:extLst>
      <p:ext uri="{BB962C8B-B14F-4D97-AF65-F5344CB8AC3E}">
        <p14:creationId xmlns:p14="http://schemas.microsoft.com/office/powerpoint/2010/main" val="184378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it-IT"/>
              <a:t>Università degli Studi di Padova</a:t>
            </a:r>
            <a:endParaRPr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65915DE-8417-646C-E022-B7330509E462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39ED8D9A-2A07-2CB1-3E9E-FB845AE9D05B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207C5961-D4E0-87EB-2598-75D227E40397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bg1"/>
                  </a:solidFill>
                </a:rPr>
                <a:t>Corso di Simulazione di Sistemi Multi-body, AA. 2024-25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BD78FEEF-E3BF-D9A6-32E3-3A783D54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C98EE48-E53C-EC29-23F8-F801B576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10400" y="2438067"/>
            <a:ext cx="4817459" cy="361309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71818537-0C07-929E-4E01-866AFAA0A4EB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F39ED56-107A-AA34-8BA2-40E6571EBE51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2482E11B-F99A-6BDD-2693-E79B14309604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15" name="Immagine 14">
            <a:extLst>
              <a:ext uri="{FF2B5EF4-FFF2-40B4-BE49-F238E27FC236}">
                <a16:creationId xmlns:a16="http://schemas.microsoft.com/office/drawing/2014/main" id="{487EC5F3-0F09-5C07-0429-35A9F3162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9" y="2438067"/>
            <a:ext cx="6554401" cy="151335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6857871-EAFD-FD3F-B276-01658518ED50}"/>
              </a:ext>
            </a:extLst>
          </p:cNvPr>
          <p:cNvSpPr txBox="1"/>
          <p:nvPr/>
        </p:nvSpPr>
        <p:spPr>
          <a:xfrm>
            <a:off x="455999" y="1323114"/>
            <a:ext cx="11280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Si riporta il sistema di equazioni impostato in Matlab per la risoluzione della configurazione cinematica.</a:t>
            </a:r>
          </a:p>
        </p:txBody>
      </p:sp>
      <p:sp>
        <p:nvSpPr>
          <p:cNvPr id="2" name="Titolo 8">
            <a:extLst>
              <a:ext uri="{FF2B5EF4-FFF2-40B4-BE49-F238E27FC236}">
                <a16:creationId xmlns:a16="http://schemas.microsoft.com/office/drawing/2014/main" id="{11977534-8EF0-19C3-A5E7-E41EFF5100E2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cinematica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DBD739-7E5C-6EF7-CD31-9F62A99BD26D}"/>
              </a:ext>
            </a:extLst>
          </p:cNvPr>
          <p:cNvSpPr txBox="1"/>
          <p:nvPr/>
        </p:nvSpPr>
        <p:spPr>
          <a:xfrm>
            <a:off x="455999" y="4112270"/>
            <a:ext cx="5640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L’errore introdotto è trascurabile</a:t>
            </a:r>
          </a:p>
        </p:txBody>
      </p:sp>
    </p:spTree>
    <p:extLst>
      <p:ext uri="{BB962C8B-B14F-4D97-AF65-F5344CB8AC3E}">
        <p14:creationId xmlns:p14="http://schemas.microsoft.com/office/powerpoint/2010/main" val="3047459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15E1C40E-D6CC-9AA0-2ECD-7EAE97BD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E13C6732-B422-BC86-23ED-D241918957C7}"/>
              </a:ext>
            </a:extLst>
          </p:cNvPr>
          <p:cNvSpPr txBox="1">
            <a:spLocks/>
          </p:cNvSpPr>
          <p:nvPr/>
        </p:nvSpPr>
        <p:spPr>
          <a:xfrm>
            <a:off x="5612900" y="2201761"/>
            <a:ext cx="6123100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ottengono così i parametri descrittivi della cinematica del pattino E.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La corsa non risulta sufficiente per i vincoli di progetto, si decide quindi di modificare la lunghezza della manovella CB affinché la corsa del pacco soddisfi i requisiti.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54EB543-E437-0439-627F-4CD71C7DF67F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9BD181E7-DFC2-2B9C-04F9-0BE10808AA36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7FE8B4F-E82F-B967-C0F1-FA438A8C0590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4A0E7E72-9B75-AEBB-2FBB-2E92600F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516619"/>
            <a:ext cx="4735432" cy="3551573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599F3505-C732-2E62-A470-7434901B3107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cinematica</a:t>
            </a:r>
          </a:p>
        </p:txBody>
      </p:sp>
    </p:spTree>
    <p:extLst>
      <p:ext uri="{BB962C8B-B14F-4D97-AF65-F5344CB8AC3E}">
        <p14:creationId xmlns:p14="http://schemas.microsoft.com/office/powerpoint/2010/main" val="423285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AC4FE89C-F939-3342-53ED-9826CC1B1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C61DC5CC-5615-D83E-B077-62CDBB01266D}"/>
              </a:ext>
            </a:extLst>
          </p:cNvPr>
          <p:cNvSpPr txBox="1">
            <a:spLocks/>
          </p:cNvSpPr>
          <p:nvPr/>
        </p:nvSpPr>
        <p:spPr>
          <a:xfrm>
            <a:off x="5612901" y="2348463"/>
            <a:ext cx="6123100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Per ottenere il risultato desiderato si è modificata la lunghezza del membro CB moltiplicandola per il rapporto tra la corsa desiderata e quella attuale iterativamente fino ad un errore inferiore alla precisione di progetto.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E33D50B-82BE-EA85-4998-533029453196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89C10EEF-E945-DF3D-1BCA-DA7DE2B0A4F2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A2E72DF8-CBCC-ECFC-2761-8DE209A775F5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9245F12A-00FC-771E-D9DE-AC9A84A3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515117"/>
            <a:ext cx="4735432" cy="3551574"/>
          </a:xfrm>
          <a:prstGeom prst="rect">
            <a:avLst/>
          </a:prstGeo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BB9A652D-478F-77DC-0E12-1C3436D45DA7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Ottimizzazione cinematismo</a:t>
            </a:r>
          </a:p>
        </p:txBody>
      </p:sp>
    </p:spTree>
    <p:extLst>
      <p:ext uri="{BB962C8B-B14F-4D97-AF65-F5344CB8AC3E}">
        <p14:creationId xmlns:p14="http://schemas.microsoft.com/office/powerpoint/2010/main" val="1102211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1068B02-6C4D-689A-F479-CFDAAF18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zione">
            <a:hlinkClick r:id="" action="ppaction://media"/>
            <a:extLst>
              <a:ext uri="{FF2B5EF4-FFF2-40B4-BE49-F238E27FC236}">
                <a16:creationId xmlns:a16="http://schemas.microsoft.com/office/drawing/2014/main" id="{11ADB58A-4A12-5486-0C1A-7487699CC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5127" y="1162268"/>
            <a:ext cx="7986874" cy="5695732"/>
          </a:xfrm>
          <a:prstGeom prst="rect">
            <a:avLst/>
          </a:prstGeom>
        </p:spPr>
      </p:pic>
      <p:sp>
        <p:nvSpPr>
          <p:cNvPr id="3" name="Titolo 8">
            <a:extLst>
              <a:ext uri="{FF2B5EF4-FFF2-40B4-BE49-F238E27FC236}">
                <a16:creationId xmlns:a16="http://schemas.microsoft.com/office/drawing/2014/main" id="{0E556A55-A4DD-E225-F664-E3D4BB695065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Animazione del cinematismo</a:t>
            </a:r>
          </a:p>
        </p:txBody>
      </p:sp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B9CA490B-4D07-58D0-E738-18DB18E21142}"/>
              </a:ext>
            </a:extLst>
          </p:cNvPr>
          <p:cNvSpPr txBox="1">
            <a:spLocks/>
          </p:cNvSpPr>
          <p:nvPr/>
        </p:nvSpPr>
        <p:spPr>
          <a:xfrm>
            <a:off x="421469" y="1919488"/>
            <a:ext cx="2911666" cy="418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Si riporta l’animazione del cinematismo ottenuta graficando quanto ottenuto dalla risoluzione delle equazioni di chiusura</a:t>
            </a:r>
          </a:p>
          <a:p>
            <a:pPr indent="-457200">
              <a:spcBef>
                <a:spcPts val="0"/>
              </a:spcBef>
              <a:buSzPts val="3200"/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47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A3AB8503-B938-424F-846E-110D00F5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0C457D8B-1A77-9D28-DB53-068D7CD4BF02}"/>
              </a:ext>
            </a:extLst>
          </p:cNvPr>
          <p:cNvSpPr txBox="1">
            <a:spLocks/>
          </p:cNvSpPr>
          <p:nvPr/>
        </p:nvSpPr>
        <p:spPr>
          <a:xfrm>
            <a:off x="522910" y="2010697"/>
            <a:ext cx="5317452" cy="4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Applicando il principio dei lavori virtuali si determina la coppia da applicare alla manovella CB per equilibrare la forza resistente applicata sul pattino E.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La forza resistente applicata al pattino è somma dell’inerzia del pattino, della forza di attrito dinamico e della forza dell’urto 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sz="1000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E4AA5DE-BA44-9FCF-EEDE-756DE1E5B4E2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F7584653-4C41-F5E5-466F-AEC7E1D28FDC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C3AA6167-47BF-253C-5CD4-B3ACB08E0488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435F2321-B0A3-9B58-C5B9-BDAB7EB5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1229" y="2010697"/>
            <a:ext cx="4694904" cy="4413531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DA587827-7CFE-2A67-D3D5-4CAB8321E8E5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dinamica</a:t>
            </a:r>
          </a:p>
        </p:txBody>
      </p:sp>
    </p:spTree>
    <p:extLst>
      <p:ext uri="{BB962C8B-B14F-4D97-AF65-F5344CB8AC3E}">
        <p14:creationId xmlns:p14="http://schemas.microsoft.com/office/powerpoint/2010/main" val="99672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468E6AE-40EC-6D3E-B8D7-B02ACDB0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5;p2">
            <a:extLst>
              <a:ext uri="{FF2B5EF4-FFF2-40B4-BE49-F238E27FC236}">
                <a16:creationId xmlns:a16="http://schemas.microsoft.com/office/drawing/2014/main" id="{5AA17E26-8B4B-D485-096D-EFEE1344EF70}"/>
              </a:ext>
            </a:extLst>
          </p:cNvPr>
          <p:cNvSpPr txBox="1">
            <a:spLocks/>
          </p:cNvSpPr>
          <p:nvPr/>
        </p:nvSpPr>
        <p:spPr>
          <a:xfrm>
            <a:off x="522908" y="2010698"/>
            <a:ext cx="5071645" cy="408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r>
              <a:rPr lang="it-IT" dirty="0"/>
              <a:t>Gran parte della coppia è dovuto all’urto con il pacco, modellato come una forza costante durante il contatto (stimato 0,1s) pari alla quantità di moto del pacco alla fine dell’urto divisa per la sua durata.</a:t>
            </a:r>
          </a:p>
          <a:p>
            <a:pPr marL="0" indent="0">
              <a:spcBef>
                <a:spcPts val="0"/>
              </a:spcBef>
              <a:buSzPts val="3200"/>
              <a:buFont typeface="Arial"/>
              <a:buNone/>
            </a:pP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D1DAB2D2-8A82-3A78-65C4-703FA76EAF5A}"/>
              </a:ext>
            </a:extLst>
          </p:cNvPr>
          <p:cNvGrpSpPr/>
          <p:nvPr/>
        </p:nvGrpSpPr>
        <p:grpSpPr>
          <a:xfrm>
            <a:off x="0" y="6550222"/>
            <a:ext cx="12192000" cy="307778"/>
            <a:chOff x="0" y="6550222"/>
            <a:chExt cx="12192000" cy="307778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CFDE078-2CC8-45BE-2D84-1F6E18035F0E}"/>
                </a:ext>
              </a:extLst>
            </p:cNvPr>
            <p:cNvSpPr txBox="1"/>
            <p:nvPr/>
          </p:nvSpPr>
          <p:spPr>
            <a:xfrm>
              <a:off x="0" y="6550222"/>
              <a:ext cx="220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Luca Cannone, 2072787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84AC743-6693-8C04-2170-3A09BC3524D0}"/>
                </a:ext>
              </a:extLst>
            </p:cNvPr>
            <p:cNvSpPr txBox="1">
              <a:spLocks/>
            </p:cNvSpPr>
            <p:nvPr/>
          </p:nvSpPr>
          <p:spPr>
            <a:xfrm>
              <a:off x="7497096" y="6550223"/>
              <a:ext cx="4694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tx1"/>
                  </a:solidFill>
                </a:rPr>
                <a:t>Corso di Simulazione di Sistemi Multi-body, AA. 2024-25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63D39CB1-5F05-D392-1130-1140C73E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43483" y="1877705"/>
            <a:ext cx="5093109" cy="3819832"/>
          </a:xfrm>
          <a:prstGeom prst="rect">
            <a:avLst/>
          </a:prstGeom>
        </p:spPr>
      </p:pic>
      <p:sp>
        <p:nvSpPr>
          <p:cNvPr id="5" name="Titolo 8">
            <a:extLst>
              <a:ext uri="{FF2B5EF4-FFF2-40B4-BE49-F238E27FC236}">
                <a16:creationId xmlns:a16="http://schemas.microsoft.com/office/drawing/2014/main" id="{ABA5D71D-EF13-C9F4-1A5D-85CE76E2487D}"/>
              </a:ext>
            </a:extLst>
          </p:cNvPr>
          <p:cNvSpPr txBox="1">
            <a:spLocks/>
          </p:cNvSpPr>
          <p:nvPr/>
        </p:nvSpPr>
        <p:spPr>
          <a:xfrm>
            <a:off x="4231587" y="0"/>
            <a:ext cx="7960413" cy="116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it-IT" dirty="0">
                <a:solidFill>
                  <a:schemeClr val="bg1"/>
                </a:solidFill>
              </a:rPr>
              <a:t>Analisi dinamica</a:t>
            </a:r>
          </a:p>
        </p:txBody>
      </p:sp>
    </p:spTree>
    <p:extLst>
      <p:ext uri="{BB962C8B-B14F-4D97-AF65-F5344CB8AC3E}">
        <p14:creationId xmlns:p14="http://schemas.microsoft.com/office/powerpoint/2010/main" val="1093735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6337</TotalTime>
  <Words>4120</Words>
  <Application>Microsoft Office PowerPoint</Application>
  <PresentationFormat>Widescreen</PresentationFormat>
  <Paragraphs>406</Paragraphs>
  <Slides>30</Slides>
  <Notes>28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3" baseType="lpstr">
      <vt:lpstr>Arial</vt:lpstr>
      <vt:lpstr>Calibri</vt:lpstr>
      <vt:lpstr>Tema di Office</vt:lpstr>
      <vt:lpstr>Progetto di Simulazione Multi-body</vt:lpstr>
      <vt:lpstr>Prompt del progetto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Università degli Studi di Padova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Bocchi Giuliano</dc:creator>
  <cp:lastModifiedBy>Luca Cannone</cp:lastModifiedBy>
  <cp:revision>22</cp:revision>
  <cp:lastPrinted>2025-06-12T13:43:46Z</cp:lastPrinted>
  <dcterms:created xsi:type="dcterms:W3CDTF">2022-07-26T10:43:33Z</dcterms:created>
  <dcterms:modified xsi:type="dcterms:W3CDTF">2025-06-13T04:35:29Z</dcterms:modified>
</cp:coreProperties>
</file>